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85" r:id="rId3"/>
    <p:sldId id="283" r:id="rId4"/>
    <p:sldId id="286" r:id="rId5"/>
    <p:sldId id="267" r:id="rId6"/>
    <p:sldId id="268" r:id="rId7"/>
    <p:sldId id="269" r:id="rId8"/>
    <p:sldId id="270" r:id="rId9"/>
    <p:sldId id="261" r:id="rId10"/>
    <p:sldId id="259" r:id="rId11"/>
    <p:sldId id="271" r:id="rId12"/>
    <p:sldId id="281" r:id="rId13"/>
    <p:sldId id="272" r:id="rId14"/>
    <p:sldId id="273" r:id="rId15"/>
    <p:sldId id="274" r:id="rId16"/>
    <p:sldId id="275" r:id="rId17"/>
    <p:sldId id="260" r:id="rId18"/>
    <p:sldId id="276" r:id="rId19"/>
    <p:sldId id="277" r:id="rId20"/>
    <p:sldId id="278" r:id="rId21"/>
    <p:sldId id="279" r:id="rId22"/>
    <p:sldId id="280" r:id="rId23"/>
    <p:sldId id="282" r:id="rId24"/>
    <p:sldId id="288" r:id="rId25"/>
    <p:sldId id="289" r:id="rId26"/>
    <p:sldId id="257" r:id="rId27"/>
    <p:sldId id="295" r:id="rId28"/>
    <p:sldId id="292" r:id="rId29"/>
    <p:sldId id="290" r:id="rId30"/>
    <p:sldId id="291" r:id="rId31"/>
    <p:sldId id="293" r:id="rId32"/>
    <p:sldId id="294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du" initials="N" lastIdx="2" clrIdx="0">
    <p:extLst>
      <p:ext uri="{19B8F6BF-5375-455C-9EA6-DF929625EA0E}">
        <p15:presenceInfo xmlns:p15="http://schemas.microsoft.com/office/powerpoint/2012/main" userId="Nand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2E17E-28E7-40A4-8D34-A7D8EE599FBD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87411-7351-4E6F-A57E-4EDEC00DA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52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Need to discuss feature-extraction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BF62C-63A7-4F7C-8681-F4A05B3B21C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47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CE1A-D9A9-4023-AC42-BB8587AE6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55BB9-5E6E-4C49-A61E-EE6C0D34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F2445-4FAC-41D3-8420-33C82BC4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6F16A-9FBD-4189-9163-12221837BC19}" type="datetime1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4F3F-64C7-4494-B250-F12C60B1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DE604-E35C-4104-8D79-F19E69AE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51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590B-2722-4DDA-A445-D41DF8F1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5377D-E99A-4D52-ACAE-784BFDAB4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9E26E-955F-4F48-961E-C870A8F2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3E8E-46C1-4ABD-BD31-C62FC308E8FC}" type="datetime1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6660C-F0B6-4AD7-8AF0-51096B89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3297A-BF85-4A73-9C7C-D6A9EF6D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68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626E7-6D88-443D-8B89-56FF38F2C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655BE-D17D-44ED-9576-3457C0C44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D03A6-EB07-4E53-B495-BC6C433C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67863-957B-40BC-A851-2B8A05A8F080}" type="datetime1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0B3B3-9695-4A3F-ADD7-E234E55B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60DA-1233-447B-AB81-D0015919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77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29CEF-01D7-4B64-B1D3-D5EB9BE3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94231-3CC0-4377-8FE3-DF29FE27D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291BB-7647-4005-A021-57961935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53A3-40A1-429D-B239-8C5367A9ED03}" type="datetime1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4F52F-3D07-49DF-A6A3-915630D6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2C9B7-7B8D-41CC-BAEC-C5A7CB0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11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662A-F57D-4EDA-B114-7746FB8D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16571-CA44-43C4-81CF-EE4A41512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9E89D-16DD-428E-8263-08B7983C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AEF1-8E9C-4F41-B78F-B0E54A28C93C}" type="datetime1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6DB71-86EA-47F8-8EE7-3EFBB214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6216D-5C66-4923-A2E0-A868EA2A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93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EB50-BAE6-42A0-8DD2-DDEDD1B0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41A7-FD4C-4064-9E4F-E5BFCBA0E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9AA2C-422B-4034-985A-8C88C146F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CE636-3106-4695-9FB1-6D838E8E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0CDE1-03B3-4057-9712-A71F52BB8108}" type="datetime1">
              <a:rPr lang="en-IN" smtClean="0"/>
              <a:t>25-11-2019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C3881-ECBC-4F91-97F5-1D3BA0E2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47CD2-6B92-4F05-81FC-58832A4E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15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DB8D-809A-49F6-B0A0-0F509E99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81FE8-5BFA-4389-9115-40B90587E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97E9-FA66-41C0-9B20-DD91ADCC2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ADC92-DDC6-4338-AC7E-E2F91C49E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A4E2E-6918-446A-85CE-BF285781B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E24FC-945C-49B1-97D6-2D81CA50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4578-146A-4E33-9D81-12FD0F060DA1}" type="datetime1">
              <a:rPr lang="en-IN" smtClean="0"/>
              <a:t>25-11-2019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6B62F-2EB6-4EA5-B7B6-49DABDEE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F3AB0-9C66-475F-823A-D8D564A7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00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A7C-164F-448B-A9C3-F1A57D5A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19C66-15E9-4681-A0EB-C8DD72D9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EE26-BD92-43C2-9E43-3309F25487E9}" type="datetime1">
              <a:rPr lang="en-IN" smtClean="0"/>
              <a:t>25-11-2019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67A94-219F-4BB8-A463-C114ECD8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0CF3A-762A-4764-94D7-3F2DE6EB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89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1D1A9-87AD-4952-BBC4-BAFC562A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3ADFA-DF6F-4E18-9B59-A2F4702AC199}" type="datetime1">
              <a:rPr lang="en-IN" smtClean="0"/>
              <a:t>25-11-2019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8CC31-F7C9-4C18-9EDB-E123CF54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E4E4A-3D5E-45A6-8C79-2E15DA77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36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117E-5A05-46C4-94AE-6325596F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6988F-6D4E-4AA9-9C67-2222A9D6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27E6B-E95C-4958-996C-782990E98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92A17-54DF-4095-8354-EC42807F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F3069-0C0F-4AA1-95F5-B2A61563BD38}" type="datetime1">
              <a:rPr lang="en-IN" smtClean="0"/>
              <a:t>25-11-2019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EB368-005F-4F76-9D1E-C839FF4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73E11-2018-4A01-BFF8-5EE24A0F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42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FFEF-D6E5-4628-B22B-B3559386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D4DF4-D819-4132-A7A9-03559E958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A2A88-87F6-461F-90ED-E85B1F507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92EE8-F9D3-491F-B87D-7DC878D4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AF1B-36AC-45E9-8096-9A295CD5CE6F}" type="datetime1">
              <a:rPr lang="en-IN" smtClean="0"/>
              <a:t>25-11-2019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8535E-E959-48AA-80C3-2197D8DF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49810-E18B-4681-81BF-5D1E6126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67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FDEB3-C6C5-452E-A988-604A72387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1B254-555B-4567-B397-0C6284A8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C31A-A8B4-401B-89CF-A5C8B0663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7CCF-4E2A-4015-9978-1E0CCEDC9099}" type="datetime1">
              <a:rPr lang="en-IN" smtClean="0"/>
              <a:t>25-11-2019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F11D9-A5C4-41CB-AC19-854170C71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DIGITAL IMAGE PROCESSING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E1A1-1E45-436A-8AA3-74CA06230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B86D1-E709-4999-A7C1-0CC3D49B12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54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1632351"/>
          </a:xfrm>
        </p:spPr>
        <p:txBody>
          <a:bodyPr>
            <a:normAutofit/>
          </a:bodyPr>
          <a:lstStyle/>
          <a:p>
            <a:pPr algn="ctr"/>
            <a:r>
              <a:rPr lang="en-IN" sz="4600" b="1" dirty="0"/>
              <a:t>DIGITAL IMAGE PROCESSING</a:t>
            </a:r>
            <a:br>
              <a:rPr lang="en-IN" dirty="0"/>
            </a:br>
            <a:r>
              <a:rPr lang="en-IN" dirty="0"/>
              <a:t>COURSE PROJECT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4BA3679-EF11-464A-969D-E2276D378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8093"/>
            <a:ext cx="10515600" cy="380662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		</a:t>
            </a:r>
            <a:r>
              <a:rPr lang="en-IN" sz="3600" dirty="0"/>
              <a:t>IMAGE CLASSIFICATION USING CNN</a:t>
            </a:r>
          </a:p>
          <a:p>
            <a:pPr marL="0" indent="0">
              <a:buNone/>
            </a:pPr>
            <a:endParaRPr lang="en-IN" sz="3600" dirty="0"/>
          </a:p>
          <a:p>
            <a:pPr marL="0" indent="0" algn="ctr">
              <a:buNone/>
            </a:pPr>
            <a:r>
              <a:rPr lang="en-IN" sz="3200" dirty="0"/>
              <a:t>TEAM MEMBERS:</a:t>
            </a:r>
          </a:p>
          <a:p>
            <a:pPr marL="0" indent="0" algn="ctr">
              <a:buNone/>
            </a:pPr>
            <a:r>
              <a:rPr lang="en-IN" sz="3200" dirty="0"/>
              <a:t>RAHUL R.K</a:t>
            </a:r>
          </a:p>
          <a:p>
            <a:pPr marL="0" indent="0" algn="ctr">
              <a:buNone/>
            </a:pPr>
            <a:r>
              <a:rPr lang="en-IN" sz="3200" dirty="0"/>
              <a:t>SHREYAS KULKARNI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167DD64-2BC0-44D5-B909-86EB1E19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31FE242-C4CD-412E-9663-ABA68AF9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9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HOW CONVOLUTION WORKS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C503657-61EC-4912-8FC4-5AC918601B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48" y="1711526"/>
            <a:ext cx="7798503" cy="343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8222F5-5337-4E14-A0A4-2E9C110E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78947-C162-4588-9EF6-7A2E8B90E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79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CONVOLUTION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978227B-C89E-4DBB-BD6C-D9FE38673D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82" y="1714369"/>
            <a:ext cx="7405835" cy="342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14A558-F0E8-43A8-9C41-661B6416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D3145-A683-4BC7-94BF-3D883E49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3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EXAMPLE FOR CONVOLUTION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D2A488-1196-428B-A9F1-ED6C7119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7407"/>
            <a:ext cx="14819709" cy="657858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INPUT IMAGE: 			FEATURE DETECTOR: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CONVOLUTION: </a:t>
            </a:r>
          </a:p>
        </p:txBody>
      </p:sp>
      <p:pic>
        <p:nvPicPr>
          <p:cNvPr id="14340" name="Picture 4" descr="Screen Shot 2016-07-24 at 11.25.13 PM">
            <a:extLst>
              <a:ext uri="{FF2B5EF4-FFF2-40B4-BE49-F238E27FC236}">
                <a16:creationId xmlns:a16="http://schemas.microsoft.com/office/drawing/2014/main" id="{BC7F6074-B1EF-4621-AE51-7D51A339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867" y="1291345"/>
            <a:ext cx="1344644" cy="12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Screen Shot 2016-07-24 at 11.25.24 PM">
            <a:extLst>
              <a:ext uri="{FF2B5EF4-FFF2-40B4-BE49-F238E27FC236}">
                <a16:creationId xmlns:a16="http://schemas.microsoft.com/office/drawing/2014/main" id="{853E93AE-75AB-49F1-88DB-8B78AB32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838" y="1198467"/>
            <a:ext cx="1430186" cy="12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0ECF-CB75-45CE-8CF7-78A6F9A5A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81" y="2947899"/>
            <a:ext cx="5010150" cy="36576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80B340-59D1-4798-8B33-4799911E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90E2F9-E6BF-4633-B50A-E9917A8F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29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SOME OF THE INITIAL FILTERS USED IN CONVOLUTION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4925C78-26FB-45CC-80A8-A40826C15B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060" y="1502492"/>
            <a:ext cx="7777879" cy="385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E2B57E-2983-4729-9576-76796164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A6D43F-7870-40AC-AF51-4B64D1F9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CE6FC-E710-4B81-A65A-D52C794C7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01" y="1793289"/>
            <a:ext cx="3143529" cy="3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SOME OF THE INITIAL FILTERS USED IN CONVOLUTION</a:t>
            </a:r>
            <a:endParaRPr lang="en-IN" sz="3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2D7A02B-C24A-4A91-9AA6-75C4EC7568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45" y="1659639"/>
            <a:ext cx="7511109" cy="353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ACF674-25B0-48F5-93D8-0CBED1B3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308AE-9615-4766-B3C0-4AC898C3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802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SOME OF THE INITIAL FILTERS USED IN CONVOLUTION</a:t>
            </a:r>
            <a:endParaRPr lang="en-IN" sz="3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4AC72B3-ABD5-4C0B-9563-08F543DAE3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382" y="1554100"/>
            <a:ext cx="7741233" cy="3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CDE61-C47C-41D8-9947-ABDAD159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F4B63-D0AE-47F5-8216-3FCDF784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6258B-2838-423A-992E-8067C021E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94" y="1800975"/>
            <a:ext cx="3055493" cy="30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8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RECTIFIED LINEAR UNIT (</a:t>
            </a:r>
            <a:r>
              <a:rPr lang="en-IN" sz="3600" b="1" dirty="0" err="1"/>
              <a:t>ReLU</a:t>
            </a:r>
            <a:r>
              <a:rPr lang="en-IN" sz="3600" b="1" dirty="0"/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64FC9FE-6B6A-4F66-90D4-D2CE324BE8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35" y="1780230"/>
            <a:ext cx="8103329" cy="329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9DD1C7-9BBD-45CF-91EC-478FFF89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3226D-FACB-4976-B4BC-183D0A02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7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RECTIFIED LINEAR UNIT (</a:t>
            </a:r>
            <a:r>
              <a:rPr lang="en-IN" sz="3600" b="1" dirty="0" err="1"/>
              <a:t>ReLU</a:t>
            </a:r>
            <a:r>
              <a:rPr lang="en-IN" sz="3600" b="1" dirty="0"/>
              <a:t>)</a:t>
            </a:r>
            <a:endParaRPr lang="en-IN" sz="3600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4BA3679-EF11-464A-969D-E2276D378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923"/>
            <a:ext cx="10515600" cy="4745040"/>
          </a:xfrm>
        </p:spPr>
        <p:txBody>
          <a:bodyPr/>
          <a:lstStyle/>
          <a:p>
            <a:r>
              <a:rPr lang="en-IN" dirty="0"/>
              <a:t>Increases the non linearity of the image.</a:t>
            </a:r>
          </a:p>
          <a:p>
            <a:r>
              <a:rPr lang="en-IN" dirty="0" err="1"/>
              <a:t>ReLU</a:t>
            </a:r>
            <a:r>
              <a:rPr lang="en-IN" dirty="0"/>
              <a:t> is a better activation function than sigmoid.</a:t>
            </a:r>
          </a:p>
          <a:p>
            <a:r>
              <a:rPr lang="en-US" dirty="0"/>
              <a:t>Removes all the black elements from it, keeping only those carrying a positive value (the grey and white colors).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2371C-88E1-4660-BDC4-13E375769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57" y="3429000"/>
            <a:ext cx="6150099" cy="2760887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50C746C-4C58-4D1D-B504-F0CB3B69B674}"/>
              </a:ext>
            </a:extLst>
          </p:cNvPr>
          <p:cNvSpPr/>
          <p:nvPr/>
        </p:nvSpPr>
        <p:spPr>
          <a:xfrm>
            <a:off x="7270813" y="4465468"/>
            <a:ext cx="1083075" cy="523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C118B3-F383-41A7-BAC5-A32D223EB83D}"/>
              </a:ext>
            </a:extLst>
          </p:cNvPr>
          <p:cNvSpPr/>
          <p:nvPr/>
        </p:nvSpPr>
        <p:spPr>
          <a:xfrm>
            <a:off x="8708624" y="4363374"/>
            <a:ext cx="2290439" cy="7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CONVOLUTION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C1B6-C132-4F10-AA7C-50D2AF82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E0B7F-E03E-4040-A8F6-A3B3430E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6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RECTIFIED LINEAR UNIT (</a:t>
            </a:r>
            <a:r>
              <a:rPr lang="en-IN" sz="3600" b="1" dirty="0" err="1"/>
              <a:t>ReLU</a:t>
            </a:r>
            <a:r>
              <a:rPr lang="en-IN" sz="3600" b="1" dirty="0"/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35FB5D-96BB-475A-AD60-F505ABB72FF6}"/>
              </a:ext>
            </a:extLst>
          </p:cNvPr>
          <p:cNvSpPr/>
          <p:nvPr/>
        </p:nvSpPr>
        <p:spPr>
          <a:xfrm>
            <a:off x="190019" y="3244786"/>
            <a:ext cx="1807346" cy="523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CONVOLUTION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CC1C30-FE36-48BD-AF19-E6A2DADB5428}"/>
              </a:ext>
            </a:extLst>
          </p:cNvPr>
          <p:cNvSpPr/>
          <p:nvPr/>
        </p:nvSpPr>
        <p:spPr>
          <a:xfrm>
            <a:off x="2121763" y="3244786"/>
            <a:ext cx="1083075" cy="523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CCACA3B-4099-48A8-A742-0C08A4E05C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36" y="1695796"/>
            <a:ext cx="5944525" cy="39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719995B-D235-4199-8101-D63A493E457B}"/>
              </a:ext>
            </a:extLst>
          </p:cNvPr>
          <p:cNvSpPr/>
          <p:nvPr/>
        </p:nvSpPr>
        <p:spPr>
          <a:xfrm>
            <a:off x="9398159" y="3244786"/>
            <a:ext cx="1083075" cy="523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53C9B8-DEBA-4744-A96A-D1C72EDAB0AD}"/>
              </a:ext>
            </a:extLst>
          </p:cNvPr>
          <p:cNvSpPr/>
          <p:nvPr/>
        </p:nvSpPr>
        <p:spPr>
          <a:xfrm>
            <a:off x="10605632" y="3244787"/>
            <a:ext cx="1396349" cy="523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ReLU</a:t>
            </a:r>
            <a:endParaRPr lang="en-IN" sz="2400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DBB5B918-7FFC-48CC-8A76-98373CA67A33}"/>
              </a:ext>
            </a:extLst>
          </p:cNvPr>
          <p:cNvSpPr/>
          <p:nvPr/>
        </p:nvSpPr>
        <p:spPr>
          <a:xfrm rot="1117679">
            <a:off x="6407437" y="3600647"/>
            <a:ext cx="631717" cy="335842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16344F7-375B-4529-AB3C-42B0D7A6146E}"/>
              </a:ext>
            </a:extLst>
          </p:cNvPr>
          <p:cNvSpPr/>
          <p:nvPr/>
        </p:nvSpPr>
        <p:spPr>
          <a:xfrm rot="1168487">
            <a:off x="3706910" y="2612587"/>
            <a:ext cx="513514" cy="27741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D0A426E-1DAB-4787-841B-F36F8761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8644907-D676-40D3-9CED-DF53E055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9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RECTIFIED LINEAR UNIT (</a:t>
            </a:r>
            <a:r>
              <a:rPr lang="en-IN" sz="3600" b="1" dirty="0" err="1"/>
              <a:t>ReLU</a:t>
            </a:r>
            <a:r>
              <a:rPr lang="en-IN" sz="3600" b="1" dirty="0"/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D2A488-1196-428B-A9F1-ED6C71192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C73FA0-D3AD-4256-A56A-3EBA8A096C69}"/>
              </a:ext>
            </a:extLst>
          </p:cNvPr>
          <p:cNvSpPr/>
          <p:nvPr/>
        </p:nvSpPr>
        <p:spPr>
          <a:xfrm>
            <a:off x="2148400" y="2572305"/>
            <a:ext cx="1396349" cy="523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ReLU</a:t>
            </a:r>
            <a:endParaRPr lang="en-IN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D8C8CC1-4B87-4265-B0FA-FB9014898E42}"/>
              </a:ext>
            </a:extLst>
          </p:cNvPr>
          <p:cNvSpPr/>
          <p:nvPr/>
        </p:nvSpPr>
        <p:spPr>
          <a:xfrm>
            <a:off x="4157710" y="2572305"/>
            <a:ext cx="1083075" cy="523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E4C0760-A875-4A54-8845-2E9613840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13" y="1872765"/>
            <a:ext cx="4577359" cy="31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C9CA6-CD45-463A-AF3B-293F2F0C1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FDA42-8BD1-4C47-8235-521D0547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19</a:t>
            </a:fld>
            <a:endParaRPr lang="en-I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2FEC4F-A210-4A3D-8D1B-6B59D5BF9C80}"/>
              </a:ext>
            </a:extLst>
          </p:cNvPr>
          <p:cNvSpPr txBox="1">
            <a:spLocks/>
          </p:cNvSpPr>
          <p:nvPr/>
        </p:nvSpPr>
        <p:spPr>
          <a:xfrm>
            <a:off x="1329927" y="4048862"/>
            <a:ext cx="3820341" cy="11753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Black section removed.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Only white-gradients present.</a:t>
            </a:r>
          </a:p>
        </p:txBody>
      </p:sp>
    </p:spTree>
    <p:extLst>
      <p:ext uri="{BB962C8B-B14F-4D97-AF65-F5344CB8AC3E}">
        <p14:creationId xmlns:p14="http://schemas.microsoft.com/office/powerpoint/2010/main" val="131812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648A9-E598-4841-8C2E-847F385E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EB005-D860-492C-AE41-9B51D76E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2</a:t>
            </a:fld>
            <a:endParaRPr lang="en-IN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DD0071-8128-444E-BFB6-5067F74B8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9" y="136525"/>
            <a:ext cx="11095539" cy="6241241"/>
          </a:xfrm>
        </p:spPr>
      </p:pic>
    </p:spTree>
    <p:extLst>
      <p:ext uri="{BB962C8B-B14F-4D97-AF65-F5344CB8AC3E}">
        <p14:creationId xmlns:p14="http://schemas.microsoft.com/office/powerpoint/2010/main" val="404474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MAX POOLING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D2A488-1196-428B-A9F1-ED6C7119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62" y="1757257"/>
            <a:ext cx="11003313" cy="4419705"/>
          </a:xfrm>
        </p:spPr>
        <p:txBody>
          <a:bodyPr/>
          <a:lstStyle/>
          <a:p>
            <a:r>
              <a:rPr lang="en-US" dirty="0"/>
              <a:t>The purpose of max pooling is to detect features when present in any manner (tilted, rotated, placed closer, placed further apart)</a:t>
            </a:r>
          </a:p>
          <a:p>
            <a:r>
              <a:rPr lang="en-US" dirty="0"/>
              <a:t>Reduces computational complexity.</a:t>
            </a:r>
            <a:endParaRPr lang="en-I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AFC5191-874D-48FA-8FB4-7B8FF292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131"/>
            <a:ext cx="6161936" cy="265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436BC-E0A7-40F5-9449-3FADD355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40B2F-2583-42B2-AF52-9051261F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20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445BF-A2B2-41C9-9979-D902786E0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20" y="3217263"/>
            <a:ext cx="6507380" cy="286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5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MAX POOLING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D2A488-1196-428B-A9F1-ED6C71192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cs typeface="Calibri Light" panose="020F0302020204030204" pitchFamily="34" charset="0"/>
              </a:rPr>
              <a:t>Record maximum value in each block.</a:t>
            </a:r>
          </a:p>
          <a:p>
            <a:r>
              <a:rPr lang="en-IN" dirty="0">
                <a:cs typeface="Calibri Light" panose="020F0302020204030204" pitchFamily="34" charset="0"/>
              </a:rPr>
              <a:t>Features are preserved (max values).</a:t>
            </a:r>
          </a:p>
          <a:p>
            <a:r>
              <a:rPr lang="en-IN" dirty="0">
                <a:cs typeface="Calibri Light" panose="020F0302020204030204" pitchFamily="34" charset="0"/>
              </a:rPr>
              <a:t>By pooling these features, unwanted information is removed.</a:t>
            </a:r>
          </a:p>
          <a:p>
            <a:r>
              <a:rPr lang="en-IN" dirty="0">
                <a:cs typeface="Calibri Light" panose="020F0302020204030204" pitchFamily="34" charset="0"/>
              </a:rPr>
              <a:t>So even if image is rotated we preserve the important features.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D7B35-F34D-40A4-848F-025148CC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1046C-20E4-4983-8D4C-5CBF09AD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50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EXAMPLE OF MAX POOLING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777B-D6DD-483B-8B8D-3D79E5BF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BD05AF1-DBA8-4AC0-A6D3-CA45768BE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474" y="1915041"/>
            <a:ext cx="4895932" cy="417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0BF1E-34AA-4280-A3B7-DB3772DD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EB5F8-1ABB-427F-A198-C6934EE9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427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ADVANTAGES OF MAX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777B-D6DD-483B-8B8D-3D79E5BF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923"/>
            <a:ext cx="10515600" cy="4745040"/>
          </a:xfrm>
        </p:spPr>
        <p:txBody>
          <a:bodyPr/>
          <a:lstStyle/>
          <a:p>
            <a:r>
              <a:rPr lang="en-IN" dirty="0"/>
              <a:t>Why max pooling over mean pooling?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 pooling smoothens out the image, so its hard to detect the edges and other features.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 Max pooling selects the brighter pixels from the image. Hence making it efficient when background is dark.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 pooling results in bad accuracy.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In the feature map, the pixel with the highest values represent where the features are detected.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EB433F-63D5-466F-A658-DAFF633E9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F6416-AE4A-4E43-BECB-F9B11D81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86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2CC9-27DC-4B1D-85E4-5B6DC2AA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        FLATTENING LAYER</a:t>
            </a:r>
            <a:endParaRPr lang="en-IN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7F63C-202D-4EB8-9152-CCCAC260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036"/>
            <a:ext cx="10515600" cy="5261839"/>
          </a:xfrm>
        </p:spPr>
        <p:txBody>
          <a:bodyPr>
            <a:normAutofit/>
          </a:bodyPr>
          <a:lstStyle/>
          <a:p>
            <a:endParaRPr lang="en-IN" sz="2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IN" sz="2600" dirty="0">
                <a:cs typeface="Calibri Light" panose="020F0302020204030204" pitchFamily="34" charset="0"/>
              </a:rPr>
              <a:t>Converting N by N image into N by 1 image.</a:t>
            </a:r>
          </a:p>
          <a:p>
            <a:r>
              <a:rPr lang="en-IN" sz="2600" dirty="0">
                <a:cs typeface="Calibri Light" panose="020F0302020204030204" pitchFamily="34" charset="0"/>
              </a:rPr>
              <a:t>This N by 1 image becomes the input to the Neural network</a:t>
            </a:r>
            <a:r>
              <a:rPr lang="en-IN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endParaRPr lang="en-IN" sz="2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5E301-1DF4-4152-9A79-FAE5DFF1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91B0E-D034-48F7-AC48-300418A68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-1"/>
            <a:ext cx="1093693" cy="106679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2B5C7B2-28D0-43B1-BC83-725A1E49F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71668"/>
            <a:ext cx="4834631" cy="29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7F34614-269C-4BF2-A8FA-F5C8205A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71" y="3351891"/>
            <a:ext cx="4317617" cy="288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173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8BE6-A91E-4383-A2FB-71D0566F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3" y="365125"/>
            <a:ext cx="10004614" cy="70167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Calibri" panose="020F0502020204030204" pitchFamily="34" charset="0"/>
                <a:cs typeface="Calibri" panose="020F0502020204030204" pitchFamily="34" charset="0"/>
              </a:rPr>
              <a:t>FULLY CONNECTED LAYER(NEURAL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6C1A-3EC1-4194-9099-E3FEE1A11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625" y="1898203"/>
            <a:ext cx="4669654" cy="4271778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Information fed through network.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Cost function must be reduced.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Error calculated and backpropagated through the network.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Weights are adjusted to optimize the network.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Feature detector also adjusted because we assume that we are looking for the wrong features and hence the large error.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D07BE-7603-43E1-877C-E371F710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4BD54-1FDA-4630-B394-F46B74779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-1"/>
            <a:ext cx="1093693" cy="1066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6EC44-8962-46A3-860D-862B4512B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3318"/>
            <a:ext cx="6896698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58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5B42-1031-4601-912C-45C7EC45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SOFTMAX layer</a:t>
            </a:r>
            <a:endParaRPr lang="en-IN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CAA0-14AF-4424-93DA-1D3146FD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has same number of nodes as the number of neurons in the Output layer.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 function takes an N-dimensional vector of real numbers and transforms it into a vector of real number in range (0,1) which add </a:t>
            </a:r>
            <a:r>
              <a:rPr lang="en-US" dirty="0" err="1"/>
              <a:t>upto</a:t>
            </a:r>
            <a:r>
              <a:rPr lang="en-US" dirty="0"/>
              <a:t> 1.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56FE4-DCA1-4527-92D8-48DCF81D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52" y="2760685"/>
            <a:ext cx="3840813" cy="2027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55F4E-BB12-46ED-A5CF-A4E144F3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548B0-807D-4926-90D7-CFC940F2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4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CONVERTING INTO GRAY SCALE</a:t>
            </a:r>
            <a:endParaRPr lang="en-IN" sz="3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CDE61-C47C-41D8-9947-ABDAD159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F4B63-D0AE-47F5-8216-3FCDF784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27</a:t>
            </a:fld>
            <a:endParaRPr lang="en-IN"/>
          </a:p>
        </p:txBody>
      </p:sp>
      <p:pic>
        <p:nvPicPr>
          <p:cNvPr id="8" name="Content Placeholder 7" descr="Figure 1">
            <a:extLst>
              <a:ext uri="{FF2B5EF4-FFF2-40B4-BE49-F238E27FC236}">
                <a16:creationId xmlns:a16="http://schemas.microsoft.com/office/drawing/2014/main" id="{74AADD50-031A-48E5-A5B0-2716613FD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97" y="1075850"/>
            <a:ext cx="8521944" cy="4706299"/>
          </a:xfrm>
        </p:spPr>
      </p:pic>
    </p:spTree>
    <p:extLst>
      <p:ext uri="{BB962C8B-B14F-4D97-AF65-F5344CB8AC3E}">
        <p14:creationId xmlns:p14="http://schemas.microsoft.com/office/powerpoint/2010/main" val="2629439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CONVOLUTION ON BLOOD CELL</a:t>
            </a:r>
            <a:endParaRPr lang="en-IN" sz="3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CDE61-C47C-41D8-9947-ABDAD159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F4B63-D0AE-47F5-8216-3FCDF784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28</a:t>
            </a:fld>
            <a:endParaRPr lang="en-IN"/>
          </a:p>
        </p:txBody>
      </p:sp>
      <p:pic>
        <p:nvPicPr>
          <p:cNvPr id="6" name="Content Placeholder 5" descr="Figure 1">
            <a:extLst>
              <a:ext uri="{FF2B5EF4-FFF2-40B4-BE49-F238E27FC236}">
                <a16:creationId xmlns:a16="http://schemas.microsoft.com/office/drawing/2014/main" id="{916A36AB-2A50-467F-B329-E3270258D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18" y="1066798"/>
            <a:ext cx="8240163" cy="4996233"/>
          </a:xfrm>
        </p:spPr>
      </p:pic>
    </p:spTree>
    <p:extLst>
      <p:ext uri="{BB962C8B-B14F-4D97-AF65-F5344CB8AC3E}">
        <p14:creationId xmlns:p14="http://schemas.microsoft.com/office/powerpoint/2010/main" val="3416698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CONVOLUTION ON BLOOD CELL</a:t>
            </a:r>
            <a:endParaRPr lang="en-IN" sz="3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CDE61-C47C-41D8-9947-ABDAD159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F4B63-D0AE-47F5-8216-3FCDF784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29</a:t>
            </a:fld>
            <a:endParaRPr lang="en-IN"/>
          </a:p>
        </p:txBody>
      </p:sp>
      <p:pic>
        <p:nvPicPr>
          <p:cNvPr id="7" name="Content Placeholder 6" descr="Figure 1">
            <a:extLst>
              <a:ext uri="{FF2B5EF4-FFF2-40B4-BE49-F238E27FC236}">
                <a16:creationId xmlns:a16="http://schemas.microsoft.com/office/drawing/2014/main" id="{4F0DE322-A5F4-4D29-AC27-251268CC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476" y="979794"/>
            <a:ext cx="5603048" cy="5741681"/>
          </a:xfrm>
        </p:spPr>
      </p:pic>
    </p:spTree>
    <p:extLst>
      <p:ext uri="{BB962C8B-B14F-4D97-AF65-F5344CB8AC3E}">
        <p14:creationId xmlns:p14="http://schemas.microsoft.com/office/powerpoint/2010/main" val="315644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IN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777B-D6DD-483B-8B8D-3D79E5BF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 CNN in classification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 Steps used for classification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 Convolution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 Rectified Linear Unit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 Pooling and its advantages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5BFC3A-5F8A-4C2D-92C9-F03AEA7B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73826-63CA-42C0-AD71-D5CDD18B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62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7E3F354-4B59-4525-A9A4-6B1C4A99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err="1"/>
              <a:t>ReLU</a:t>
            </a:r>
            <a:r>
              <a:rPr lang="en-IN" sz="3600" b="1" dirty="0"/>
              <a:t> ON BLOOD CELL</a:t>
            </a:r>
            <a:endParaRPr lang="en-IN" sz="3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CE0AA3-D904-4D25-B005-565AAC7F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67246-A2BF-4EBC-8FDF-F27A7B20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CDE61-C47C-41D8-9947-ABDAD159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F4B63-D0AE-47F5-8216-3FCDF784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30</a:t>
            </a:fld>
            <a:endParaRPr lang="en-IN"/>
          </a:p>
        </p:txBody>
      </p:sp>
      <p:pic>
        <p:nvPicPr>
          <p:cNvPr id="6" name="Content Placeholder 5" descr="Figure 1">
            <a:extLst>
              <a:ext uri="{FF2B5EF4-FFF2-40B4-BE49-F238E27FC236}">
                <a16:creationId xmlns:a16="http://schemas.microsoft.com/office/drawing/2014/main" id="{D0B812F7-D406-4718-8C20-22744C293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11" y="1589103"/>
            <a:ext cx="7447577" cy="4112973"/>
          </a:xfrm>
        </p:spPr>
      </p:pic>
    </p:spTree>
    <p:extLst>
      <p:ext uri="{BB962C8B-B14F-4D97-AF65-F5344CB8AC3E}">
        <p14:creationId xmlns:p14="http://schemas.microsoft.com/office/powerpoint/2010/main" val="279865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6D2351-FAF2-4F9F-92DA-E34CD1CC1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66" y="1062499"/>
            <a:ext cx="9258300" cy="498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25EAD-633D-4E35-8784-BEF3AE21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Classification of an image into one of two classes</a:t>
            </a:r>
            <a:endParaRPr lang="en-IN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99537-A721-4138-B5C7-ED06A54D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14276-4DF5-4089-B3FA-945C28EF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309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A484-8F24-4D6D-82E6-95767865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Classification of an image into one of 3 classes</a:t>
            </a:r>
            <a:endParaRPr lang="en-IN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A8AFC-BD08-4E3F-B19E-681A2B06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449F4-DA20-49CA-9C4D-F0C1C723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32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D51C7-D55C-4193-B6D3-A020C505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2" y="1062037"/>
            <a:ext cx="93630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11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1F50-1C0D-4102-9BB6-762C4CADE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72084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r>
              <a:rPr lang="en-IN" dirty="0"/>
              <a:t>THAT’S ALL WE’VE GOT FOR NOW</a:t>
            </a:r>
            <a:br>
              <a:rPr lang="en-IN" dirty="0"/>
            </a:br>
            <a:r>
              <a:rPr lang="en-IN" dirty="0"/>
              <a:t> </a:t>
            </a:r>
            <a:r>
              <a:rPr lang="en-IN" b="1" dirty="0"/>
              <a:t>THANK YOU</a:t>
            </a:r>
            <a:r>
              <a:rPr lang="en-IN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2C787-BEBC-4780-B22E-5A6D06346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73E63-DEE1-4DDB-B960-2FE10F5F7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14C13-EAB9-4A96-939F-A19C15F0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4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E3DB2E-AF36-4FD1-B619-EEF952C38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588" y="506027"/>
            <a:ext cx="10058824" cy="56580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0A641-3045-4068-B8DB-449357AD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47CE2-6649-47F5-B382-637766EE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970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1F07-1152-4F6A-8CD0-6FB02422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latin typeface="Consolas" panose="020B0609020204030204" pitchFamily="49" charset="0"/>
                <a:cs typeface="Calibri Light" panose="020F0302020204030204" pitchFamily="34" charset="0"/>
              </a:rPr>
              <a:t>CNN INTUITION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63958F-B4FF-41CA-8D3A-73E244DF6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205" y="1680498"/>
            <a:ext cx="2613887" cy="2636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5A1DB-FB90-4775-B807-537CF14FF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864C3-CE60-496B-A929-3AED1233A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CB50E2-2B79-4D89-AF04-ED4CF87EA6CA}"/>
              </a:ext>
            </a:extLst>
          </p:cNvPr>
          <p:cNvSpPr txBox="1"/>
          <p:nvPr/>
        </p:nvSpPr>
        <p:spPr>
          <a:xfrm>
            <a:off x="3746669" y="1215589"/>
            <a:ext cx="760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onsolas" panose="020B0609020204030204" pitchFamily="49" charset="0"/>
              </a:rPr>
              <a:t>We see features depending on how we see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onsolas" panose="020B0609020204030204" pitchFamily="49" charset="0"/>
              </a:rPr>
              <a:t>Natural tendency to categorize things.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47572-DB0F-49B7-B2A9-D4E08D30C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894385"/>
            <a:ext cx="3989873" cy="4159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81A94-0A9A-4C47-84D9-61A03D69B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7809" y="2998873"/>
            <a:ext cx="3621973" cy="21786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04671-6487-45C6-B0C6-967889B27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63BCEE-7517-4861-8ED5-E034B670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739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80A6-D62A-4A64-93E1-811352E7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260107" cy="70167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Consolas" panose="020B0609020204030204" pitchFamily="49" charset="0"/>
                <a:cs typeface="Calibri Light" panose="020F0302020204030204" pitchFamily="34" charset="0"/>
              </a:rPr>
              <a:t>WHY CNN?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A6249-ED45-41BC-AFFC-167736B5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923"/>
            <a:ext cx="10515600" cy="474504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onsolas" panose="020B0609020204030204" pitchFamily="49" charset="0"/>
                <a:cs typeface="Calibri Light" panose="020F0302020204030204" pitchFamily="34" charset="0"/>
              </a:rPr>
              <a:t>Develops an internal representation of a two-dimensional image. Allows model to learn position and scale in variant structures in data, which is important when working with images.</a:t>
            </a:r>
          </a:p>
          <a:p>
            <a:r>
              <a:rPr lang="en-IN" sz="2400" dirty="0">
                <a:latin typeface="Consolas" panose="020B0609020204030204" pitchFamily="49" charset="0"/>
                <a:cs typeface="Calibri Light" panose="020F0302020204030204" pitchFamily="34" charset="0"/>
              </a:rPr>
              <a:t>CNN retain spatial structure in image.</a:t>
            </a:r>
          </a:p>
          <a:p>
            <a:r>
              <a:rPr lang="en-IN" sz="2400" dirty="0">
                <a:latin typeface="Consolas" panose="020B0609020204030204" pitchFamily="49" charset="0"/>
                <a:cs typeface="Calibri Light" panose="020F0302020204030204" pitchFamily="34" charset="0"/>
              </a:rPr>
              <a:t>They use fewer parameters to learn.</a:t>
            </a:r>
          </a:p>
          <a:p>
            <a:r>
              <a:rPr lang="en-IN" sz="2400" dirty="0">
                <a:latin typeface="Consolas" panose="020B0609020204030204" pitchFamily="49" charset="0"/>
                <a:cs typeface="Calibri Light" panose="020F0302020204030204" pitchFamily="34" charset="0"/>
              </a:rPr>
              <a:t>Automatically learn and generalize features from the input domain.</a:t>
            </a:r>
          </a:p>
          <a:p>
            <a:endParaRPr lang="en-IN" sz="2400" dirty="0">
              <a:latin typeface="Consolas" panose="020B0609020204030204" pitchFamily="49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596DE-A851-4ECA-8103-354DB80A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2ADDA-2CB2-43BD-8860-97809118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668C7-7F5C-4ABA-B132-F0246ED0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711F4-22ED-4A49-AF07-6148EA03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48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1F07-1152-4F6A-8CD0-6FB02422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latin typeface="Consolas" panose="020B0609020204030204" pitchFamily="49" charset="0"/>
                <a:cs typeface="Calibri Light" panose="020F0302020204030204" pitchFamily="34" charset="0"/>
              </a:rPr>
              <a:t>WHAT IS A CONVOLUTIONAL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F7D07-7D76-4CC4-9D01-65F83C2E8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923"/>
            <a:ext cx="10515600" cy="4745040"/>
          </a:xfrm>
        </p:spPr>
        <p:txBody>
          <a:bodyPr>
            <a:normAutofit/>
          </a:bodyPr>
          <a:lstStyle/>
          <a:p>
            <a:r>
              <a:rPr lang="en-IN" sz="2600" dirty="0">
                <a:latin typeface="Consolas" panose="020B0609020204030204" pitchFamily="49" charset="0"/>
                <a:cs typeface="Calibri Light" panose="020F0302020204030204" pitchFamily="34" charset="0"/>
              </a:rPr>
              <a:t>CNN is a deep learning algorithm which can take in input data assign importance to various aspects in the data and be able to differentiate one from the other.</a:t>
            </a:r>
          </a:p>
          <a:p>
            <a:r>
              <a:rPr lang="en-IN" sz="2600" dirty="0">
                <a:latin typeface="Consolas" panose="020B0609020204030204" pitchFamily="49" charset="0"/>
                <a:cs typeface="Calibri Light" panose="020F0302020204030204" pitchFamily="34" charset="0"/>
              </a:rPr>
              <a:t>Has building blocks: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200" dirty="0">
                <a:solidFill>
                  <a:srgbClr val="FF000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Convolutional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200" dirty="0">
                <a:solidFill>
                  <a:srgbClr val="FF000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Pooling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200" dirty="0">
                <a:solidFill>
                  <a:srgbClr val="FF000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Rectified Linear Unit (</a:t>
            </a:r>
            <a:r>
              <a:rPr lang="en-IN" sz="2200" dirty="0" err="1">
                <a:solidFill>
                  <a:srgbClr val="FF000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ReLu</a:t>
            </a:r>
            <a:r>
              <a:rPr lang="en-IN" sz="2200" dirty="0">
                <a:solidFill>
                  <a:srgbClr val="FF000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200" dirty="0">
                <a:latin typeface="Consolas" panose="020B0609020204030204" pitchFamily="49" charset="0"/>
                <a:cs typeface="Calibri Light" panose="020F0302020204030204" pitchFamily="34" charset="0"/>
              </a:rPr>
              <a:t>Fully connected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200" dirty="0">
                <a:latin typeface="Consolas" panose="020B0609020204030204" pitchFamily="49" charset="0"/>
                <a:cs typeface="Calibri Light" panose="020F0302020204030204" pitchFamily="34" charset="0"/>
              </a:rPr>
              <a:t>Loss layer</a:t>
            </a:r>
          </a:p>
          <a:p>
            <a:r>
              <a:rPr lang="en-IN" sz="2600" dirty="0">
                <a:latin typeface="Consolas" panose="020B0609020204030204" pitchFamily="49" charset="0"/>
                <a:cs typeface="Calibri Light" panose="020F0302020204030204" pitchFamily="34" charset="0"/>
              </a:rPr>
              <a:t>CNN is used mainly for image classification purposes.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5A1DB-FB90-4775-B807-537CF14F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864C3-CE60-496B-A929-3AED1233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9B9C8-D870-4DA7-BAA6-CA266BD3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E7949-48F6-45A6-88DA-E78506C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98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AAB247-6ED6-49BC-A2D8-2733DE5B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65125"/>
            <a:ext cx="10004615" cy="70167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Consolas" panose="020B0609020204030204" pitchFamily="49" charset="0"/>
                <a:cs typeface="Calibri Light" panose="020F0302020204030204" pitchFamily="34" charset="0"/>
              </a:rPr>
              <a:t>STRUCTURE OF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96EB9-8759-4580-B544-22A98536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E1D1F8-6434-413E-BA05-713D2945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51DD8A-B89E-42F2-8BDF-79EF9033C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03" y="1732774"/>
            <a:ext cx="9365792" cy="42447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D98FC7-CF62-4F10-9654-FF30D548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8C44C-DD33-448F-8FD7-D9139C13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28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950C-7A5D-4D16-B581-16073CF8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2" y="310718"/>
            <a:ext cx="10004615" cy="75608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+mn-lt"/>
                <a:cs typeface="Calibri Light" panose="020F0302020204030204" pitchFamily="34" charset="0"/>
              </a:rPr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4422-5AD5-4217-AEA8-4FD90FA0A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923"/>
            <a:ext cx="10515600" cy="4745040"/>
          </a:xfrm>
        </p:spPr>
        <p:txBody>
          <a:bodyPr>
            <a:normAutofit/>
          </a:bodyPr>
          <a:lstStyle/>
          <a:p>
            <a:pPr algn="just"/>
            <a:r>
              <a:rPr lang="en-IN" sz="2600" dirty="0">
                <a:latin typeface="Consolas" panose="020B0609020204030204" pitchFamily="49" charset="0"/>
                <a:cs typeface="Calibri Light" panose="020F0302020204030204" pitchFamily="34" charset="0"/>
              </a:rPr>
              <a:t>Has 3 parts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>
                <a:latin typeface="Consolas" panose="020B0609020204030204" pitchFamily="49" charset="0"/>
                <a:cs typeface="Calibri Light" panose="020F0302020204030204" pitchFamily="34" charset="0"/>
              </a:rPr>
              <a:t>Input image	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>
                <a:latin typeface="Consolas" panose="020B0609020204030204" pitchFamily="49" charset="0"/>
                <a:cs typeface="Calibri Light" panose="020F0302020204030204" pitchFamily="34" charset="0"/>
              </a:rPr>
              <a:t>Feature detector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200" dirty="0">
                <a:latin typeface="Consolas" panose="020B0609020204030204" pitchFamily="49" charset="0"/>
                <a:cs typeface="Calibri Light" panose="020F0302020204030204" pitchFamily="34" charset="0"/>
              </a:rPr>
              <a:t>Feature map</a:t>
            </a:r>
          </a:p>
          <a:p>
            <a:pPr algn="just"/>
            <a:r>
              <a:rPr lang="en-IN" sz="2400" dirty="0">
                <a:latin typeface="Consolas" panose="020B0609020204030204" pitchFamily="49" charset="0"/>
                <a:cs typeface="Calibri Light" panose="020F0302020204030204" pitchFamily="34" charset="0"/>
              </a:rPr>
              <a:t>There is loss of information.</a:t>
            </a:r>
          </a:p>
          <a:p>
            <a:pPr algn="just"/>
            <a:r>
              <a:rPr lang="en-IN" sz="2400" dirty="0">
                <a:latin typeface="Consolas" panose="020B0609020204030204" pitchFamily="49" charset="0"/>
                <a:cs typeface="Calibri Light" panose="020F0302020204030204" pitchFamily="34" charset="0"/>
              </a:rPr>
              <a:t>Only the required information is extracted and the rest are filtered out.</a:t>
            </a:r>
          </a:p>
          <a:p>
            <a:pPr algn="just"/>
            <a:r>
              <a:rPr lang="en-IN" sz="2400" dirty="0">
                <a:latin typeface="Consolas" panose="020B0609020204030204" pitchFamily="49" charset="0"/>
                <a:cs typeface="Calibri Light" panose="020F0302020204030204" pitchFamily="34" charset="0"/>
              </a:rPr>
              <a:t>A collection of feature maps is called CONVOLUTIONAL LAYERS.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BF5C7-EBF6-461D-8634-A0B1783D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93693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B278A-3E1C-4729-A9F7-C33283BFF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07" y="0"/>
            <a:ext cx="1093693" cy="106679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618FC-D315-4353-A185-9DD3BA39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DIGITAL IMAGE PROCESSING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40C3B-E526-4521-8906-3E5BF3CB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86D1-E709-4999-A7C1-0CC3D49B12E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911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791</Words>
  <Application>Microsoft Office PowerPoint</Application>
  <PresentationFormat>Widescreen</PresentationFormat>
  <Paragraphs>162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Wingdings</vt:lpstr>
      <vt:lpstr>Office Theme</vt:lpstr>
      <vt:lpstr>DIGITAL IMAGE PROCESSING COURSE PROJECT</vt:lpstr>
      <vt:lpstr>PowerPoint Presentation</vt:lpstr>
      <vt:lpstr>IN THIS PRESENTATION</vt:lpstr>
      <vt:lpstr>PowerPoint Presentation</vt:lpstr>
      <vt:lpstr>CNN INTUITION</vt:lpstr>
      <vt:lpstr>WHY CNN?</vt:lpstr>
      <vt:lpstr>WHAT IS A CONVOLUTIONAL NEURAL NETWORK?</vt:lpstr>
      <vt:lpstr>STRUCTURE OF CNN</vt:lpstr>
      <vt:lpstr>CONVOLUTION</vt:lpstr>
      <vt:lpstr>HOW CONVOLUTION WORKS</vt:lpstr>
      <vt:lpstr>CONVOLUTION</vt:lpstr>
      <vt:lpstr>EXAMPLE FOR CONVOLUTION</vt:lpstr>
      <vt:lpstr>SOME OF THE INITIAL FILTERS USED IN CONVOLUTION</vt:lpstr>
      <vt:lpstr>SOME OF THE INITIAL FILTERS USED IN CONVOLUTION</vt:lpstr>
      <vt:lpstr>SOME OF THE INITIAL FILTERS USED IN CONVOLUTION</vt:lpstr>
      <vt:lpstr>RECTIFIED LINEAR UNIT (ReLU)</vt:lpstr>
      <vt:lpstr>RECTIFIED LINEAR UNIT (ReLU)</vt:lpstr>
      <vt:lpstr>RECTIFIED LINEAR UNIT (ReLU)</vt:lpstr>
      <vt:lpstr>RECTIFIED LINEAR UNIT (ReLU)</vt:lpstr>
      <vt:lpstr>MAX POOLING</vt:lpstr>
      <vt:lpstr>MAX POOLING</vt:lpstr>
      <vt:lpstr>EXAMPLE OF MAX POOLING</vt:lpstr>
      <vt:lpstr>ADVANTAGES OF MAX POOLING</vt:lpstr>
      <vt:lpstr>                            FLATTENING LAYER</vt:lpstr>
      <vt:lpstr>FULLY CONNECTED LAYER(NEURAL NETWORK)</vt:lpstr>
      <vt:lpstr>SOFTMAX layer</vt:lpstr>
      <vt:lpstr>CONVERTING INTO GRAY SCALE</vt:lpstr>
      <vt:lpstr>CONVOLUTION ON BLOOD CELL</vt:lpstr>
      <vt:lpstr>CONVOLUTION ON BLOOD CELL</vt:lpstr>
      <vt:lpstr>ReLU ON BLOOD CELL</vt:lpstr>
      <vt:lpstr>Classification of an image into one of two classes</vt:lpstr>
      <vt:lpstr>Classification of an image into one of 3 classes</vt:lpstr>
      <vt:lpstr>  THAT’S ALL WE’VE GOT FOR NOW 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Kulkarni</dc:creator>
  <cp:lastModifiedBy>S Kulkarni</cp:lastModifiedBy>
  <cp:revision>23</cp:revision>
  <dcterms:created xsi:type="dcterms:W3CDTF">2019-11-24T06:22:09Z</dcterms:created>
  <dcterms:modified xsi:type="dcterms:W3CDTF">2019-11-25T04:44:21Z</dcterms:modified>
</cp:coreProperties>
</file>